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2" r:id="rId4"/>
    <p:sldId id="259" r:id="rId5"/>
    <p:sldId id="260" r:id="rId6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8ADD8-C0E9-154F-8E16-4F565624137F}" v="1" dt="2023-11-30T14:58:49.061"/>
    <p1510:client id="{A89ED13E-B65B-9722-A2CA-DE1F0A541DE6}" v="50" dt="2023-11-30T14:57:39.661"/>
    <p1510:client id="{BB8475D6-63CD-4C67-9EC6-04700C699AAA}" v="1" dt="2023-10-29T12:59:04.525"/>
    <p1510:client id="{C0982F2F-A6BD-A24A-B10C-182BBE9E2E83}" v="2" dt="2023-10-29T13:04:07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5" autoAdjust="0"/>
    <p:restoredTop sz="96623" autoAdjust="0"/>
  </p:normalViewPr>
  <p:slideViewPr>
    <p:cSldViewPr snapToGrid="0">
      <p:cViewPr varScale="1">
        <p:scale>
          <a:sx n="88" d="100"/>
          <a:sy n="88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5A4BC72-911B-4B6B-943C-1C2DF2F92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D444E4-2147-47B2-861B-E35599DC19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F5F4-0A20-49AC-BCF3-0E41A38F08E4}" type="datetime1">
              <a:rPr lang="fi-FI" smtClean="0"/>
              <a:t>1.2.2024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79961B-2099-4E4C-9442-0CA014B31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2ADA8B-E5F0-41C5-9034-CD355C154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81BB-E035-4339-BEE9-231BA47764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5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474FD-9B32-4349-A939-D9F34AA21EB1}" type="datetime1">
              <a:rPr lang="fi-FI" smtClean="0"/>
              <a:pPr/>
              <a:t>1.2.2024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FEA81-A6F3-4354-8165-D22FBAD9B61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5877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FEA81-A6F3-4354-8165-D22FBAD9B61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87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apinpiiri.mll.fi/perheille/perhekahvilat/" TargetMode="External"/><Relationship Id="rId3" Type="http://schemas.openxmlformats.org/officeDocument/2006/relationships/hyperlink" Target="https://www.mll.fi/vanhemmille/tietoa-lapsiperheen-elamasta/vanhemmuus-ja-kasvatus/nain-syntyy-riittavan-hyvia-vanhempia/" TargetMode="External"/><Relationship Id="rId7" Type="http://schemas.openxmlformats.org/officeDocument/2006/relationships/hyperlink" Target="https://www.hyvakysymys.fi/artikkeli/perhepulma/" TargetMode="External"/><Relationship Id="rId2" Type="http://schemas.openxmlformats.org/officeDocument/2006/relationships/hyperlink" Target="https://www.mll.fi/vanhemmille/tietoa-lapsiperheen-elamasta/vanhemmuus-ja-kasvatus/rajojen-asettaminen-lapsell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ll.fi/vanhemmille/toiminta-lapsiperheille/vanhempainpuhelin/?gclid=EAIaIQobChMIppjh2daOggMVx12RBR1pTgSLEAAYAiAAEgJMnvD_BwE" TargetMode="External"/><Relationship Id="rId5" Type="http://schemas.openxmlformats.org/officeDocument/2006/relationships/hyperlink" Target="https://lapha.fi/kasvatus-ja-perheneuvonta?id=Tornio" TargetMode="External"/><Relationship Id="rId10" Type="http://schemas.openxmlformats.org/officeDocument/2006/relationships/hyperlink" Target="https://www.tornio.fi/kasvatus-ja-opetus/tornion-perhekeskus/pyyda-apua/" TargetMode="External"/><Relationship Id="rId4" Type="http://schemas.openxmlformats.org/officeDocument/2006/relationships/hyperlink" Target="https://www.mll.fi/vanhemmille/tietoa-lapsiperheen-elamasta/vanhemmuus-ja-kasvatus/vanhemmaksi-kasvu/olenko-riittava-vanhempana/" TargetMode="External"/><Relationship Id="rId9" Type="http://schemas.openxmlformats.org/officeDocument/2006/relationships/hyperlink" Target="https://www.mll.fi/nuorisoneuvola/?utm_source=google&amp;utm_medium=ads&amp;utm_campaign=nuorisoneuvola&amp;utm_content=ads1&amp;gclid=EAIaIQobChMI3PzRiNuOggMVOQuiAx14BQ_dEAAYAyAAEgISyPD_Bw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C2C004-EAAA-1A11-F6AF-D1AE42E287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133297-0E40-242A-DDA7-9849BE272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2846" y="1532779"/>
            <a:ext cx="6316103" cy="2280773"/>
          </a:xfrm>
        </p:spPr>
        <p:txBody>
          <a:bodyPr rtlCol="0" anchor="b">
            <a:normAutofit/>
          </a:bodyPr>
          <a:lstStyle/>
          <a:p>
            <a:r>
              <a:rPr lang="fi-FI" sz="3200"/>
              <a:t>VANHEMMUUS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1480" y="6173010"/>
            <a:ext cx="5816764" cy="466266"/>
          </a:xfrm>
        </p:spPr>
        <p:txBody>
          <a:bodyPr rtlCol="0" anchor="ctr">
            <a:normAutofit fontScale="77500" lnSpcReduction="20000"/>
          </a:bodyPr>
          <a:lstStyle/>
          <a:p>
            <a:r>
              <a:rPr lang="fi-FI" sz="1000"/>
              <a:t>Anna Leskelä, Mirjam </a:t>
            </a:r>
            <a:r>
              <a:rPr lang="fi-FI" sz="1000" err="1"/>
              <a:t>tiirola</a:t>
            </a:r>
            <a:r>
              <a:rPr lang="fi-FI" sz="1000"/>
              <a:t> &amp; MIRVA PULJUJÄRVI</a:t>
            </a:r>
          </a:p>
          <a:p>
            <a:r>
              <a:rPr lang="fi-FI" sz="1000"/>
              <a:t>LAPIN AMK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5F5869-2CE3-863D-7BC2-F37DA9832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11355" y="1532779"/>
            <a:ext cx="307131" cy="312896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77830A-B690-64D7-573B-87A19BC3B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188325">
            <a:off x="-24224" y="747847"/>
            <a:ext cx="1608450" cy="781582"/>
          </a:xfrm>
          <a:custGeom>
            <a:avLst/>
            <a:gdLst>
              <a:gd name="connsiteX0" fmla="*/ 309163 w 1608450"/>
              <a:gd name="connsiteY0" fmla="*/ 569128 h 781582"/>
              <a:gd name="connsiteX1" fmla="*/ 1422723 w 1608450"/>
              <a:gd name="connsiteY1" fmla="*/ 768836 h 781582"/>
              <a:gd name="connsiteX2" fmla="*/ 1529024 w 1608450"/>
              <a:gd name="connsiteY2" fmla="*/ 781582 h 781582"/>
              <a:gd name="connsiteX3" fmla="*/ 1608450 w 1608450"/>
              <a:gd name="connsiteY3" fmla="*/ 339913 h 781582"/>
              <a:gd name="connsiteX4" fmla="*/ 1538373 w 1608450"/>
              <a:gd name="connsiteY4" fmla="*/ 251474 h 781582"/>
              <a:gd name="connsiteX5" fmla="*/ 1192425 w 1608450"/>
              <a:gd name="connsiteY5" fmla="*/ 31831 h 781582"/>
              <a:gd name="connsiteX6" fmla="*/ 533297 w 1608450"/>
              <a:gd name="connsiteY6" fmla="*/ 73393 h 781582"/>
              <a:gd name="connsiteX7" fmla="*/ 483 w 1608450"/>
              <a:gd name="connsiteY7" fmla="*/ 492442 h 781582"/>
              <a:gd name="connsiteX8" fmla="*/ 309163 w 1608450"/>
              <a:gd name="connsiteY8" fmla="*/ 569128 h 7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50" h="781582">
                <a:moveTo>
                  <a:pt x="309163" y="569128"/>
                </a:moveTo>
                <a:lnTo>
                  <a:pt x="1422723" y="768836"/>
                </a:lnTo>
                <a:lnTo>
                  <a:pt x="1529024" y="781582"/>
                </a:lnTo>
                <a:lnTo>
                  <a:pt x="1608450" y="339913"/>
                </a:lnTo>
                <a:lnTo>
                  <a:pt x="1538373" y="251474"/>
                </a:lnTo>
                <a:cubicBezTo>
                  <a:pt x="1446885" y="152227"/>
                  <a:pt x="1327844" y="68709"/>
                  <a:pt x="1192425" y="31831"/>
                </a:cubicBezTo>
                <a:cubicBezTo>
                  <a:pt x="985854" y="-24424"/>
                  <a:pt x="731954" y="-3375"/>
                  <a:pt x="533297" y="73393"/>
                </a:cubicBezTo>
                <a:cubicBezTo>
                  <a:pt x="334640" y="150161"/>
                  <a:pt x="19242" y="457126"/>
                  <a:pt x="483" y="492442"/>
                </a:cubicBezTo>
                <a:cubicBezTo>
                  <a:pt x="-6236" y="513988"/>
                  <a:pt x="55216" y="522595"/>
                  <a:pt x="309163" y="5691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3B4F83-A0B7-5A96-609D-42F676FCD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905479" y="3556918"/>
            <a:ext cx="2289529" cy="3301082"/>
          </a:xfrm>
          <a:custGeom>
            <a:avLst/>
            <a:gdLst>
              <a:gd name="connsiteX0" fmla="*/ 66875 w 2289529"/>
              <a:gd name="connsiteY0" fmla="*/ 0 h 3301082"/>
              <a:gd name="connsiteX1" fmla="*/ 1011650 w 2289529"/>
              <a:gd name="connsiteY1" fmla="*/ 156833 h 3301082"/>
              <a:gd name="connsiteX2" fmla="*/ 1854260 w 2289529"/>
              <a:gd name="connsiteY2" fmla="*/ 763785 h 3301082"/>
              <a:gd name="connsiteX3" fmla="*/ 2216296 w 2289529"/>
              <a:gd name="connsiteY3" fmla="*/ 1601078 h 3301082"/>
              <a:gd name="connsiteX4" fmla="*/ 2289529 w 2289529"/>
              <a:gd name="connsiteY4" fmla="*/ 2757251 h 3301082"/>
              <a:gd name="connsiteX5" fmla="*/ 2286080 w 2289529"/>
              <a:gd name="connsiteY5" fmla="*/ 3295370 h 3301082"/>
              <a:gd name="connsiteX6" fmla="*/ 2286040 w 2289529"/>
              <a:gd name="connsiteY6" fmla="*/ 3301082 h 3301082"/>
              <a:gd name="connsiteX7" fmla="*/ 705573 w 2289529"/>
              <a:gd name="connsiteY7" fmla="*/ 3301082 h 3301082"/>
              <a:gd name="connsiteX8" fmla="*/ 705714 w 2289529"/>
              <a:gd name="connsiteY8" fmla="*/ 3274651 h 3301082"/>
              <a:gd name="connsiteX9" fmla="*/ 709127 w 2289529"/>
              <a:gd name="connsiteY9" fmla="*/ 2670316 h 3301082"/>
              <a:gd name="connsiteX10" fmla="*/ 624031 w 2289529"/>
              <a:gd name="connsiteY10" fmla="*/ 1996009 h 3301082"/>
              <a:gd name="connsiteX11" fmla="*/ 262349 w 2289529"/>
              <a:gd name="connsiteY11" fmla="*/ 1640724 h 3301082"/>
              <a:gd name="connsiteX12" fmla="*/ 15129 w 2289529"/>
              <a:gd name="connsiteY12" fmla="*/ 1591290 h 3301082"/>
              <a:gd name="connsiteX13" fmla="*/ 0 w 2289529"/>
              <a:gd name="connsiteY13" fmla="*/ 1590550 h 3301082"/>
              <a:gd name="connsiteX14" fmla="*/ 0 w 2289529"/>
              <a:gd name="connsiteY14" fmla="*/ 44 h 330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9529" h="3301082">
                <a:moveTo>
                  <a:pt x="66875" y="0"/>
                </a:moveTo>
                <a:cubicBezTo>
                  <a:pt x="409738" y="13837"/>
                  <a:pt x="791702" y="82279"/>
                  <a:pt x="1011650" y="156833"/>
                </a:cubicBezTo>
                <a:cubicBezTo>
                  <a:pt x="1402669" y="289374"/>
                  <a:pt x="1653485" y="523078"/>
                  <a:pt x="1854260" y="763785"/>
                </a:cubicBezTo>
                <a:cubicBezTo>
                  <a:pt x="2055034" y="1004492"/>
                  <a:pt x="2143751" y="1268833"/>
                  <a:pt x="2216296" y="1601078"/>
                </a:cubicBezTo>
                <a:cubicBezTo>
                  <a:pt x="2288841" y="1933322"/>
                  <a:pt x="2288520" y="2247029"/>
                  <a:pt x="2289529" y="2757251"/>
                </a:cubicBezTo>
                <a:cubicBezTo>
                  <a:pt x="2288180" y="2887524"/>
                  <a:pt x="2287314" y="3084346"/>
                  <a:pt x="2286080" y="3295370"/>
                </a:cubicBezTo>
                <a:lnTo>
                  <a:pt x="2286040" y="3301082"/>
                </a:lnTo>
                <a:lnTo>
                  <a:pt x="705573" y="3301082"/>
                </a:lnTo>
                <a:lnTo>
                  <a:pt x="705714" y="3274651"/>
                </a:lnTo>
                <a:cubicBezTo>
                  <a:pt x="707031" y="3049668"/>
                  <a:pt x="708582" y="2846198"/>
                  <a:pt x="709127" y="2670316"/>
                </a:cubicBezTo>
                <a:cubicBezTo>
                  <a:pt x="710168" y="2334720"/>
                  <a:pt x="702941" y="2154608"/>
                  <a:pt x="624031" y="1996009"/>
                </a:cubicBezTo>
                <a:cubicBezTo>
                  <a:pt x="545121" y="1837411"/>
                  <a:pt x="401918" y="1703608"/>
                  <a:pt x="262349" y="1640724"/>
                </a:cubicBezTo>
                <a:cubicBezTo>
                  <a:pt x="206787" y="1617921"/>
                  <a:pt x="156864" y="1600754"/>
                  <a:pt x="15129" y="1591290"/>
                </a:cubicBezTo>
                <a:lnTo>
                  <a:pt x="0" y="1590550"/>
                </a:lnTo>
                <a:lnTo>
                  <a:pt x="0" y="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udio Recording 29.10.2023 klo 15.03.56">
            <a:hlinkClick r:id="" action="ppaction://media"/>
            <a:extLst>
              <a:ext uri="{FF2B5EF4-FFF2-40B4-BE49-F238E27FC236}">
                <a16:creationId xmlns:a16="http://schemas.microsoft.com/office/drawing/2014/main" id="{2094E386-B87D-0AE1-923F-2ED021108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9610" y="876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19311-7013-F97E-0B17-EDB8A4F9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Apua ja tukea vanhemmuuteen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418D2-93B5-BCFC-0636-F3CDE2708A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Perheneuvola</a:t>
            </a:r>
          </a:p>
          <a:p>
            <a:r>
              <a:rPr lang="fi-FI" dirty="0"/>
              <a:t>MLL:n maksuton vanhempainpuhelin ja chat</a:t>
            </a:r>
          </a:p>
          <a:p>
            <a:r>
              <a:rPr lang="fi-FI" dirty="0"/>
              <a:t>MLL:n  Nuorisoneuvola ja chat</a:t>
            </a:r>
          </a:p>
          <a:p>
            <a:r>
              <a:rPr lang="fi-FI" dirty="0"/>
              <a:t>Väestöliiton ajanvarauksella toimiva maksuton perhepulma-chat</a:t>
            </a:r>
          </a:p>
          <a:p>
            <a:r>
              <a:rPr lang="fi-FI" dirty="0"/>
              <a:t>Väestöliiton perhepulmapuhelin. Puhelu maksaa normaalin puhelun hinnan. Toimii takaisinsoitto periaatteella.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448823-E862-EED5-3FB0-2B3971139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MLL:n perhekahviloissa voit tavata samassa tilanteessa olevia vanhempia. Tornion perhekahvilassa tapaamiset parittomina viikkoina keskiviikkoisin klo 17-19. Perhekahvila toimii Perheiden talossa.</a:t>
            </a:r>
            <a:endParaRPr lang="fi-FI" dirty="0"/>
          </a:p>
          <a:p>
            <a:r>
              <a:rPr lang="fi-FI" dirty="0"/>
              <a:t>Pyydä Apua- palvelu. Nappia</a:t>
            </a:r>
            <a:r>
              <a:rPr lang="fi-FI" dirty="0">
                <a:solidFill>
                  <a:srgbClr val="35403A"/>
                </a:solidFill>
                <a:ea typeface="+mn-lt"/>
                <a:cs typeface="+mn-lt"/>
              </a:rPr>
              <a:t> painamalla voit pyytää apua tai palvelua tai jättää yhteydenottopyynnön omaan tai läheisen tilanteeseen liittyen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B85487-A8D9-759A-DDBB-3BB6030A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0118B8-0DCF-B32F-690D-3D2F34D0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MLL.fi &amp; Tornio.fi &amp;</a:t>
            </a:r>
            <a:r>
              <a:rPr lang="en-US" dirty="0" err="1"/>
              <a:t>Väestöliitto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6F3800-4880-EAAC-6542-07793E3E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1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B9487244-30A9-F9E5-86C9-334514CF9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6483" y="761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816BB2-D6FB-10BD-9B88-EC191411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Rajat ja niiden tarkoitus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D2056-1DEC-1584-FC74-A6F785EB64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Vanhempien on hyvä muistaa, että rajojen tarkoitus on suojata lasta sellaisilta asioilta jota lapsi ei itse osaa vielä käsitellä.  </a:t>
            </a:r>
            <a:endParaRPr lang="en-US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Rajoilla vanhempi esimerkiksi;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latin typeface="Aptos Light"/>
                <a:cs typeface="Arial"/>
              </a:rPr>
              <a:t>turvaa lapsen kasvun ja kehityksen</a:t>
            </a:r>
            <a:endParaRPr lang="en-US" dirty="0">
              <a:latin typeface="Aptos Light"/>
              <a:cs typeface="Arial"/>
            </a:endParaRPr>
          </a:p>
          <a:p>
            <a:r>
              <a:rPr lang="fi-FI" dirty="0">
                <a:latin typeface="Aptos Light"/>
                <a:cs typeface="Arial"/>
              </a:rPr>
              <a:t>opettaa lapselle mikä on sallittua ja mikä ei </a:t>
            </a:r>
            <a:endParaRPr lang="en-US" dirty="0">
              <a:latin typeface="Aptos Light"/>
              <a:cs typeface="Arial"/>
            </a:endParaRPr>
          </a:p>
          <a:p>
            <a:r>
              <a:rPr lang="fi-FI" dirty="0">
                <a:latin typeface="Aptos Light"/>
                <a:cs typeface="Arial"/>
              </a:rPr>
              <a:t>asettaa lapselle ikä- ja kehitystason tason mukaisia vaatimuksia.</a:t>
            </a:r>
            <a:r>
              <a:rPr lang="fi-FI" dirty="0">
                <a:latin typeface="Arial"/>
                <a:cs typeface="Arial"/>
              </a:rPr>
              <a:t> 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87F5BC-1BB5-AA3F-2FD6-C80B177C22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solidFill>
                  <a:srgbClr val="3C3C3C"/>
                </a:solidFill>
                <a:latin typeface="Aptos Light"/>
                <a:cs typeface="Arial"/>
              </a:rPr>
              <a:t>Vanhempi saattaa tuntea joskus epävarmuutta ja riittämättömyyden tunnetta siitä, miten ja missä tilanteissa hänen täytyy asettaa lapselle sopivia rajoja. </a:t>
            </a:r>
          </a:p>
          <a:p>
            <a:pPr marL="0" indent="0">
              <a:buNone/>
            </a:pPr>
            <a:endParaRPr lang="fi-FI" dirty="0">
              <a:solidFill>
                <a:srgbClr val="3C3C3C"/>
              </a:solidFill>
              <a:latin typeface="Aptos Light"/>
              <a:cs typeface="Arial"/>
            </a:endParaRPr>
          </a:p>
          <a:p>
            <a:r>
              <a:rPr lang="fi-FI" dirty="0">
                <a:solidFill>
                  <a:srgbClr val="3C3C3C"/>
                </a:solidFill>
                <a:latin typeface="Aptos Light"/>
                <a:cs typeface="Arial"/>
              </a:rPr>
              <a:t>On myös hyvä antaa lapsen tehdä itse päätöksiä, mutta ne täytyy sovittaa lapsen omaan ikä- ja kehitystasoon ja perheen omiin rajoihin sopiviksi.</a:t>
            </a:r>
          </a:p>
          <a:p>
            <a:pPr marL="0" indent="0">
              <a:buNone/>
            </a:pPr>
            <a:endParaRPr lang="fi-FI" dirty="0">
              <a:solidFill>
                <a:srgbClr val="3C3C3C"/>
              </a:solidFill>
              <a:latin typeface="Aptos Light"/>
              <a:cs typeface="Arial"/>
            </a:endParaRPr>
          </a:p>
          <a:p>
            <a:r>
              <a:rPr lang="fi-FI" dirty="0">
                <a:solidFill>
                  <a:srgbClr val="3C3C3C"/>
                </a:solidFill>
                <a:latin typeface="Aptos Light"/>
                <a:cs typeface="Arial"/>
              </a:rPr>
              <a:t>Rajoissa on hyvä pitää kiinni johdonmukaisuudesta, jotta asioista tulee lapselle selviä toimintatapoja. Esim. Ruutuaika. </a:t>
            </a:r>
          </a:p>
          <a:p>
            <a:pPr marL="0" indent="0">
              <a:buNone/>
            </a:pPr>
            <a:endParaRPr lang="fi-FI" dirty="0">
              <a:latin typeface="Aptos Ligh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6CF2EC-C882-394E-3078-687A7507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90872D-7DDF-679A-2387-6E6BE5E6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: MLL 2021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8DCFDB-CFA2-6A02-C411-60006BA8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8" name="Audio Recording 23.10.2023 klo 9.13.43">
            <a:hlinkClick r:id="" action="ppaction://media"/>
            <a:extLst>
              <a:ext uri="{FF2B5EF4-FFF2-40B4-BE49-F238E27FC236}">
                <a16:creationId xmlns:a16="http://schemas.microsoft.com/office/drawing/2014/main" id="{BA7EB0FF-D59B-AB8C-77FD-759AAEF74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4760" y="8502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1AC08D-62B9-424F-AFC3-F86036F4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Riittävä vanhempi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E29AF-078A-0346-6420-E8D03D6957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Vanhemman ei tarvitse olla täydellinen, myös vanhempi saa tehdä virheitä, kunhan pyrkii korjaamaan virheitään.</a:t>
            </a:r>
          </a:p>
          <a:p>
            <a:r>
              <a:rPr lang="fi-FI" dirty="0"/>
              <a:t>Lapsi tarvitsee läheisyyttä, kiintymyksen osoitus herättää lapsessa kyvyn rakastaa. Yhdessä tekeminen ja kosketus osoittavat lapselle kiintymystä.</a:t>
            </a:r>
          </a:p>
          <a:p>
            <a:r>
              <a:rPr lang="fi-FI" dirty="0"/>
              <a:t>Lapsi kasvaa ja kehittyy lapsen askelin, on hyvä antaa lapsen olla lapsi ja antaa kasvaa rauhassa saaden aikuiselta tukea.</a:t>
            </a:r>
          </a:p>
          <a:p>
            <a:r>
              <a:rPr lang="fi-FI" dirty="0"/>
              <a:t>Tunteista puhuminen ja niiden välittäminen. On hyvä kuunnella mitä lapsi puhuu ja </a:t>
            </a:r>
            <a:r>
              <a:rPr lang="fi-FI"/>
              <a:t>näyttää hänelle, </a:t>
            </a:r>
            <a:r>
              <a:rPr lang="fi-FI" dirty="0"/>
              <a:t>että on kiinnostunut. Lapsi myös oppii tunnistamaan tunteensa kun vanhempi sanoittaa niitä.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54F02D-D347-F426-B849-910EFCFB7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Perus huolenpito. Rutiinit, turvallisuus, ruoka ja uni, niiden avulla kasvaa onnellisia ihmisiä.</a:t>
            </a:r>
          </a:p>
          <a:p>
            <a:r>
              <a:rPr lang="fi-FI" dirty="0"/>
              <a:t>Rajat ja niiden noudattaminen. Perustelluilla rajoilla osoitetaan välittämistä.</a:t>
            </a:r>
          </a:p>
          <a:p>
            <a:r>
              <a:rPr lang="fi-FI" dirty="0"/>
              <a:t>Leikki, on hyvä leikkiä lapsen kanssa. Leikin avulla lapsi oppii maailmasta paljon, säännöt, värit, vuoron odottaminen, tunteet jne. Leikkiin mukaan lähteminen voi myös opettaa aikuista tuntemaan lasta.</a:t>
            </a:r>
          </a:p>
          <a:p>
            <a:endParaRPr lang="fi-FI" dirty="0"/>
          </a:p>
          <a:p>
            <a:r>
              <a:rPr lang="fi-FI" dirty="0"/>
              <a:t>Kaikkia lastenkasvatus vinkkejä ei tarvitse ottaa omaan käyttöön, mieti mikä teidän perheelle sopii, jokainen lapsi ja vanhempi on yksilö.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E7279B-4438-3F8F-5A45-71E4AFFA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784F13-C45C-6607-07D6-E20ECB5F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 MLL, 2018, 2021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190978-58B0-B6D6-A4DE-0C6F25A8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0BF31B3-3979-9B72-0067-299C94FEA410}"/>
              </a:ext>
            </a:extLst>
          </p:cNvPr>
          <p:cNvSpPr txBox="1"/>
          <p:nvPr/>
        </p:nvSpPr>
        <p:spPr>
          <a:xfrm>
            <a:off x="5181600" y="251536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/>
          </a:p>
        </p:txBody>
      </p:sp>
      <p:pic>
        <p:nvPicPr>
          <p:cNvPr id="9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D11F071-307D-7C24-A9C5-BCD87254D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7478" y="10729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BF37B4-2129-E07F-6C2C-38CA46BB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42F254-5850-A43F-A053-6E5A79AFF9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MLL, Rajojen asettaminen lapselle, 2021. </a:t>
            </a:r>
            <a:r>
              <a:rPr lang="fi-FI" dirty="0">
                <a:hlinkClick r:id="rId2"/>
              </a:rPr>
              <a:t>https://www.mll.fi/vanhemmille/tietoa-lapsiperheen-elamasta/vanhemmuus-ja-kasvatus/</a:t>
            </a:r>
            <a:r>
              <a:rPr lang="fi-FI">
                <a:hlinkClick r:id="rId2"/>
              </a:rPr>
              <a:t>rajojen-asettaminen-lapselle/</a:t>
            </a:r>
            <a:endParaRPr lang="fi-FI"/>
          </a:p>
          <a:p>
            <a:r>
              <a:rPr lang="fi-FI"/>
              <a:t>MLL, Näin syntyy riittävän hyviä vanhempia, 2018. </a:t>
            </a:r>
            <a:r>
              <a:rPr lang="fi-FI">
                <a:hlinkClick r:id="rId3"/>
              </a:rPr>
              <a:t>https://www.mll.fi/vanhemmille/tietoa-lapsiperheen-elamasta/vanhemmuus-ja-kasvatus/nain-syntyy-riittavan-hyvia-vanhempia/</a:t>
            </a:r>
            <a:endParaRPr lang="fi-FI" sz="3500" b="1">
              <a:solidFill>
                <a:srgbClr val="255CAE"/>
              </a:solidFill>
            </a:endParaRPr>
          </a:p>
          <a:p>
            <a:r>
              <a:rPr lang="fi-FI"/>
              <a:t>MLL, Olenko riittävä vanhempana? 2021. </a:t>
            </a:r>
            <a:r>
              <a:rPr lang="fi-FI">
                <a:hlinkClick r:id="rId4"/>
              </a:rPr>
              <a:t>https://www.mll.fi/vanhemmille/tietoa-lapsiperheen-elamasta/vanhemmuus-ja-kasvatus/vanhemmaksi-kasvu/olenko-riittava-vanhempana/</a:t>
            </a:r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751100-1DB1-C065-4C81-93407A5A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014" y="592043"/>
            <a:ext cx="4985785" cy="4017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400" dirty="0">
                <a:ea typeface="+mn-lt"/>
                <a:cs typeface="+mn-lt"/>
              </a:rPr>
              <a:t>Lapha.fi. Kasvatus ja perheneuvonta.</a:t>
            </a:r>
            <a:br>
              <a:rPr lang="fi-FI" sz="1400" dirty="0">
                <a:ea typeface="+mn-lt"/>
                <a:cs typeface="+mn-lt"/>
              </a:rPr>
            </a:br>
            <a:r>
              <a:rPr lang="fi-FI" sz="1400" dirty="0">
                <a:ea typeface="+mn-lt"/>
                <a:cs typeface="+mn-lt"/>
              </a:rPr>
              <a:t> </a:t>
            </a:r>
            <a:r>
              <a:rPr lang="fi-FI" sz="1400" dirty="0">
                <a:ea typeface="+mn-lt"/>
                <a:cs typeface="+mn-lt"/>
                <a:hlinkClick r:id="rId5"/>
              </a:rPr>
              <a:t>https://lapha.fi/kasvatus-ja-perheneuvonta?id=Tornio</a:t>
            </a:r>
            <a:endParaRPr lang="fi-FI" sz="1400" dirty="0"/>
          </a:p>
          <a:p>
            <a:r>
              <a:rPr lang="fi-FI" sz="1400" dirty="0">
                <a:ea typeface="+mn-lt"/>
                <a:cs typeface="+mn-lt"/>
              </a:rPr>
              <a:t>MLL. Vanhempainpuhelin ja </a:t>
            </a:r>
            <a:r>
              <a:rPr lang="fi-FI" sz="1400" dirty="0" err="1">
                <a:ea typeface="+mn-lt"/>
                <a:cs typeface="+mn-lt"/>
              </a:rPr>
              <a:t>chat</a:t>
            </a:r>
            <a:r>
              <a:rPr lang="fi-FI" sz="1400" dirty="0">
                <a:ea typeface="+mn-lt"/>
                <a:cs typeface="+mn-lt"/>
              </a:rPr>
              <a:t/>
            </a:r>
            <a:br>
              <a:rPr lang="fi-FI" sz="1400" dirty="0">
                <a:ea typeface="+mn-lt"/>
                <a:cs typeface="+mn-lt"/>
              </a:rPr>
            </a:br>
            <a:r>
              <a:rPr lang="fi-FI" sz="1400" dirty="0">
                <a:ea typeface="+mn-lt"/>
                <a:cs typeface="+mn-lt"/>
              </a:rPr>
              <a:t> </a:t>
            </a:r>
            <a:r>
              <a:rPr lang="fi-FI" sz="1400" dirty="0">
                <a:ea typeface="+mn-lt"/>
                <a:cs typeface="+mn-lt"/>
                <a:hlinkClick r:id="rId6"/>
              </a:rPr>
              <a:t>https://www.mll.fi/vanhemmille/toiminta-lapsiperheille/vanhempainpuhelin/?gclid=EAIaIQobChMIppjh2daOggMVx12RBR1pTgSLEAAYAiAAEgJMnvD_BwE</a:t>
            </a:r>
            <a:endParaRPr lang="fi-FI" sz="1400" dirty="0"/>
          </a:p>
          <a:p>
            <a:r>
              <a:rPr lang="fi-FI" sz="1400" dirty="0">
                <a:ea typeface="+mn-lt"/>
                <a:cs typeface="+mn-lt"/>
              </a:rPr>
              <a:t>Väestöliitto. Perhepulma – apua ja tukea lapsiperheille</a:t>
            </a:r>
            <a:br>
              <a:rPr lang="fi-FI" sz="1400" dirty="0">
                <a:ea typeface="+mn-lt"/>
                <a:cs typeface="+mn-lt"/>
              </a:rPr>
            </a:br>
            <a:r>
              <a:rPr lang="fi-FI" sz="1400" dirty="0">
                <a:ea typeface="+mn-lt"/>
                <a:cs typeface="+mn-lt"/>
              </a:rPr>
              <a:t> </a:t>
            </a:r>
            <a:r>
              <a:rPr lang="fi-FI" sz="1400" dirty="0">
                <a:ea typeface="+mn-lt"/>
                <a:cs typeface="+mn-lt"/>
                <a:hlinkClick r:id="rId7"/>
              </a:rPr>
              <a:t>https://www.hyvakysymys.fi/artikkeli/perhepulma/</a:t>
            </a:r>
            <a:r>
              <a:rPr lang="fi-FI" sz="1400" dirty="0">
                <a:ea typeface="+mn-lt"/>
                <a:cs typeface="+mn-lt"/>
              </a:rPr>
              <a:t> </a:t>
            </a:r>
          </a:p>
          <a:p>
            <a:r>
              <a:rPr lang="fi-FI" sz="1400" dirty="0">
                <a:ea typeface="+mn-lt"/>
                <a:cs typeface="+mn-lt"/>
              </a:rPr>
              <a:t>MLL. Perhekahvilat ja perhetoimintakeskus</a:t>
            </a:r>
            <a:br>
              <a:rPr lang="fi-FI" sz="1400" dirty="0">
                <a:ea typeface="+mn-lt"/>
                <a:cs typeface="+mn-lt"/>
              </a:rPr>
            </a:br>
            <a:r>
              <a:rPr lang="fi-FI" sz="1400" dirty="0">
                <a:ea typeface="+mn-lt"/>
                <a:cs typeface="+mn-lt"/>
              </a:rPr>
              <a:t> </a:t>
            </a:r>
            <a:r>
              <a:rPr lang="fi-FI" sz="1400" dirty="0">
                <a:ea typeface="+mn-lt"/>
                <a:cs typeface="+mn-lt"/>
                <a:hlinkClick r:id="rId8"/>
              </a:rPr>
              <a:t>https://lapinpiiri.mll.fi/perheille/perhekahvilat/</a:t>
            </a:r>
            <a:endParaRPr lang="fi-FI" sz="1400" dirty="0"/>
          </a:p>
          <a:p>
            <a:r>
              <a:rPr lang="fi-FI" sz="1400" dirty="0">
                <a:ea typeface="+mn-lt"/>
                <a:cs typeface="+mn-lt"/>
              </a:rPr>
              <a:t>MLL. Nuorisoneuvola</a:t>
            </a:r>
            <a:r>
              <a:rPr lang="fi-FI" sz="1400">
                <a:ea typeface="+mn-lt"/>
                <a:cs typeface="+mn-lt"/>
              </a:rPr>
              <a:t/>
            </a:r>
            <a:br>
              <a:rPr lang="fi-FI" sz="1400">
                <a:ea typeface="+mn-lt"/>
                <a:cs typeface="+mn-lt"/>
              </a:rPr>
            </a:br>
            <a:r>
              <a:rPr lang="fi-FI" sz="1400" smtClean="0">
                <a:ea typeface="+mn-lt"/>
                <a:cs typeface="+mn-lt"/>
                <a:hlinkClick r:id="rId9"/>
              </a:rPr>
              <a:t>https</a:t>
            </a:r>
            <a:r>
              <a:rPr lang="fi-FI" sz="1400" dirty="0">
                <a:ea typeface="+mn-lt"/>
                <a:cs typeface="+mn-lt"/>
                <a:hlinkClick r:id="rId9"/>
              </a:rPr>
              <a:t>://www.mll.fi/nuorisoneuvola/?utm_source=google&amp;utm_medium=ads&amp;utm_campaign=nuorisoneuvola&amp;utm_content=ads1&amp;gclid=EAIaIQobChMI3PzRiNuOggMVOQuiAx14BQ_dEAAYAyAAEgISyPD_BwE</a:t>
            </a:r>
            <a:r>
              <a:rPr lang="fi-FI" sz="1400" dirty="0">
                <a:ea typeface="+mn-lt"/>
                <a:cs typeface="+mn-lt"/>
              </a:rPr>
              <a:t> </a:t>
            </a:r>
            <a:endParaRPr lang="fi-FI" sz="1400"/>
          </a:p>
          <a:p>
            <a:r>
              <a:rPr lang="fi-FI" sz="1400" dirty="0">
                <a:ea typeface="+mn-lt"/>
                <a:cs typeface="+mn-lt"/>
              </a:rPr>
              <a:t>Tornio.fi. Pyydä apua- palvelukanava</a:t>
            </a:r>
            <a:br>
              <a:rPr lang="fi-FI" sz="1400" dirty="0">
                <a:ea typeface="+mn-lt"/>
                <a:cs typeface="+mn-lt"/>
              </a:rPr>
            </a:br>
            <a:r>
              <a:rPr lang="fi-FI" sz="1400" dirty="0">
                <a:ea typeface="+mn-lt"/>
                <a:cs typeface="+mn-lt"/>
              </a:rPr>
              <a:t> </a:t>
            </a:r>
            <a:r>
              <a:rPr lang="fi-FI" sz="1400" dirty="0">
                <a:ea typeface="+mn-lt"/>
                <a:cs typeface="+mn-lt"/>
                <a:hlinkClick r:id="rId10"/>
              </a:rPr>
              <a:t>https://www.tornio.fi/kasvatus-ja-opetus/tornion-perhekeskus/pyyda-apua/</a:t>
            </a:r>
            <a:r>
              <a:rPr lang="fi-FI" sz="1400" dirty="0">
                <a:ea typeface="+mn-lt"/>
                <a:cs typeface="+mn-lt"/>
              </a:rPr>
              <a:t> </a:t>
            </a:r>
            <a:endParaRPr lang="fi-FI" sz="1400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CADB13-4FED-FAEA-78B9-B11279E8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14E544-D3D1-731E-1D28-776E0857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03CC06-AC3F-F4CF-6680-F4943456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03574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18</TotalTime>
  <Words>527</Words>
  <Application>Microsoft Office PowerPoint</Application>
  <PresentationFormat>Laajakuva</PresentationFormat>
  <Paragraphs>57</Paragraphs>
  <Slides>5</Slides>
  <Notes>1</Notes>
  <HiddenSlides>0</HiddenSlides>
  <MMClips>4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Aptos Light</vt:lpstr>
      <vt:lpstr>Arial</vt:lpstr>
      <vt:lpstr>Calibri</vt:lpstr>
      <vt:lpstr>Walbaum Display</vt:lpstr>
      <vt:lpstr>BohoVogueVTI</vt:lpstr>
      <vt:lpstr>VANHEMMUUS</vt:lpstr>
      <vt:lpstr>Apua ja tukea vanhemmuuteen</vt:lpstr>
      <vt:lpstr>Rajat ja niiden tarkoitus</vt:lpstr>
      <vt:lpstr>Riittävä vanhempi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Majala Johanna</dc:creator>
  <cp:lastModifiedBy>Juuso Heidi Lapin hyvinvointialue</cp:lastModifiedBy>
  <cp:revision>170</cp:revision>
  <dcterms:created xsi:type="dcterms:W3CDTF">2023-10-19T14:27:07Z</dcterms:created>
  <dcterms:modified xsi:type="dcterms:W3CDTF">2024-02-01T07:38:19Z</dcterms:modified>
</cp:coreProperties>
</file>